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302" r:id="rId3"/>
    <p:sldId id="258" r:id="rId4"/>
    <p:sldId id="259" r:id="rId5"/>
    <p:sldId id="260" r:id="rId6"/>
    <p:sldId id="261" r:id="rId7"/>
    <p:sldId id="289" r:id="rId8"/>
    <p:sldId id="268" r:id="rId9"/>
    <p:sldId id="274" r:id="rId10"/>
    <p:sldId id="275" r:id="rId11"/>
    <p:sldId id="276" r:id="rId12"/>
    <p:sldId id="277" r:id="rId13"/>
    <p:sldId id="278" r:id="rId14"/>
    <p:sldId id="279" r:id="rId15"/>
    <p:sldId id="316" r:id="rId16"/>
    <p:sldId id="317" r:id="rId17"/>
    <p:sldId id="264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63" d="100"/>
          <a:sy n="63" d="100"/>
        </p:scale>
        <p:origin x="-114" y="-252"/>
      </p:cViewPr>
      <p:guideLst>
        <p:guide orient="horz" pos="214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33770"/>
            <a:ext cx="12192000" cy="202423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  <a:pPr/>
              <a:t>2023/5/27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07005" y="1205230"/>
            <a:ext cx="6811010" cy="31369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b="1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浈江区</a:t>
            </a:r>
            <a:r>
              <a:rPr lang="zh-CN" altLang="en-US" sz="4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幼儿园新生</a:t>
            </a:r>
            <a:br>
              <a:rPr lang="zh-CN" altLang="en-US" sz="4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入学网上报名系统</a:t>
            </a:r>
            <a:br>
              <a:rPr lang="zh-CN" altLang="en-US" sz="4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使用指引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8725" y="1324610"/>
            <a:ext cx="4047490" cy="42094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07125" y="5133340"/>
            <a:ext cx="4488815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</a:rPr>
              <a:t>上图为户口薄儿童登记页样例。</a:t>
            </a:r>
          </a:p>
        </p:txBody>
      </p:sp>
      <p:pic>
        <p:nvPicPr>
          <p:cNvPr id="5" name="图片 4" descr="扫描100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31230" y="1376680"/>
            <a:ext cx="5122545" cy="38576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9695" y="1338580"/>
            <a:ext cx="4028440" cy="41808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07125" y="5133340"/>
            <a:ext cx="4488815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</a:rPr>
              <a:t>上图为户口薄监护人一样例。</a:t>
            </a:r>
          </a:p>
        </p:txBody>
      </p:sp>
      <p:pic>
        <p:nvPicPr>
          <p:cNvPr id="4" name="图片 3" descr="扫描100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9970" y="1527175"/>
            <a:ext cx="4922520" cy="3529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655" y="1461770"/>
            <a:ext cx="4028440" cy="41713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09380" y="1631315"/>
            <a:ext cx="2816225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</a:rPr>
              <a:t>左图为固定住所证明样例。固定住所证明提供了四页上传相片的窗口，用于上传房产证、租房合同等证明材料。</a:t>
            </a:r>
          </a:p>
        </p:txBody>
      </p:sp>
      <p:pic>
        <p:nvPicPr>
          <p:cNvPr id="4" name="图片 3" descr="扫描1000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5055" y="1327150"/>
            <a:ext cx="2875915" cy="44405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5395" y="1219200"/>
            <a:ext cx="4047490" cy="41903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09380" y="1631315"/>
            <a:ext cx="2816225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</a:rPr>
              <a:t>左图为固定住所证明样例。固定住所证明提供了四页上传相片的窗口，用于上传房产证、租房合同等证明材料。</a:t>
            </a:r>
          </a:p>
        </p:txBody>
      </p:sp>
      <p:pic>
        <p:nvPicPr>
          <p:cNvPr id="5" name="图片 4" descr="扫描1000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3925" y="1293495"/>
            <a:ext cx="3005455" cy="44602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上传材料照片（可以跳过，不影响报名）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2545" y="1338580"/>
            <a:ext cx="4037965" cy="4180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9560" y="2030095"/>
            <a:ext cx="3914140" cy="24288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31280" y="4843780"/>
            <a:ext cx="4488815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>
                <a:latin typeface="仿宋" panose="02010609060101010101" charset="-122"/>
                <a:ea typeface="仿宋" panose="02010609060101010101" charset="-122"/>
              </a:rPr>
              <a:t>上图为广东省居住证样例。</a:t>
            </a:r>
          </a:p>
        </p:txBody>
      </p:sp>
      <p:sp>
        <p:nvSpPr>
          <p:cNvPr id="5" name="矩形 4"/>
          <p:cNvSpPr/>
          <p:nvPr/>
        </p:nvSpPr>
        <p:spPr>
          <a:xfrm>
            <a:off x="7512050" y="2584450"/>
            <a:ext cx="519430" cy="222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2050" y="3411855"/>
            <a:ext cx="1506855" cy="206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2050" y="3722370"/>
            <a:ext cx="2553335" cy="205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2050" y="4052570"/>
            <a:ext cx="1293495" cy="173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77325" y="4052570"/>
            <a:ext cx="988060" cy="173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" y="1519555"/>
            <a:ext cx="12016740" cy="31394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幼儿园招生电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930" y="-7620"/>
            <a:ext cx="1064006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8840" y="2694940"/>
            <a:ext cx="3288665" cy="828040"/>
          </a:xfrm>
        </p:spPr>
        <p:txBody>
          <a:bodyPr>
            <a:normAutofit/>
          </a:bodyPr>
          <a:lstStyle/>
          <a:p>
            <a:r>
              <a:rPr lang="zh-CN" altLang="en-US" sz="480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 Light" panose="020B0502040204020203" charset="-122"/>
                <a:ea typeface="微软雅黑 Light" panose="020B0502040204020203" charset="-122"/>
              </a:rPr>
              <a:t>谢    谢 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0660" y="3977005"/>
            <a:ext cx="4644390" cy="833755"/>
          </a:xfrm>
        </p:spPr>
        <p:txBody>
          <a:bodyPr/>
          <a:lstStyle/>
          <a:p>
            <a:pPr marL="0" indent="0">
              <a:buNone/>
            </a:pPr>
            <a:endParaRPr lang="en-US" altLang="zh-CN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</a:rPr>
              <a:t>第一步 资料准备 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093470" y="1219200"/>
            <a:ext cx="8975725" cy="672465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F0"/>
                </a:solidFill>
              </a:rPr>
              <a:t>  </a:t>
            </a:r>
            <a:r>
              <a:rPr lang="zh-CN" altLang="en-US" dirty="0" smtClean="0">
                <a:solidFill>
                  <a:srgbClr val="00B0F0"/>
                </a:solidFill>
              </a:rPr>
              <a:t>浈江</a:t>
            </a:r>
            <a:r>
              <a:rPr lang="zh-CN" altLang="en-US" dirty="0">
                <a:solidFill>
                  <a:srgbClr val="00B0F0"/>
                </a:solidFill>
              </a:rPr>
              <a:t>城区户籍的适龄儿童需准备以下证件：</a:t>
            </a: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8" name="内容占位符 5"/>
          <p:cNvSpPr>
            <a:spLocks noGrp="1"/>
          </p:cNvSpPr>
          <p:nvPr/>
        </p:nvSpPr>
        <p:spPr>
          <a:xfrm>
            <a:off x="2044065" y="2059940"/>
            <a:ext cx="6521450" cy="67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F0"/>
                </a:solidFill>
              </a:rPr>
              <a:t>  </a:t>
            </a:r>
            <a:r>
              <a:rPr lang="en-US" altLang="zh-CN" dirty="0" err="1">
                <a:solidFill>
                  <a:srgbClr val="00B0F0"/>
                </a:solidFill>
              </a:rPr>
              <a:t>户口本、儿童出生证、监护人</a:t>
            </a:r>
            <a:r>
              <a:rPr lang="zh-CN" altLang="en-US" dirty="0">
                <a:solidFill>
                  <a:srgbClr val="00B0F0"/>
                </a:solidFill>
              </a:rPr>
              <a:t>不动产权证（</a:t>
            </a:r>
            <a:r>
              <a:rPr lang="en-US" altLang="zh-CN" dirty="0" err="1">
                <a:solidFill>
                  <a:srgbClr val="00B0F0"/>
                </a:solidFill>
              </a:rPr>
              <a:t>房产证</a:t>
            </a:r>
            <a:r>
              <a:rPr lang="zh-CN" altLang="en-US" dirty="0">
                <a:solidFill>
                  <a:srgbClr val="00B0F0"/>
                </a:solidFill>
              </a:rPr>
              <a:t>）</a:t>
            </a: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0" name="内容占位符 5"/>
          <p:cNvSpPr>
            <a:spLocks noGrp="1"/>
          </p:cNvSpPr>
          <p:nvPr/>
        </p:nvSpPr>
        <p:spPr>
          <a:xfrm>
            <a:off x="1261110" y="2900045"/>
            <a:ext cx="8975725" cy="67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/>
              <a:t>  </a:t>
            </a:r>
            <a:r>
              <a:rPr lang="zh-CN" altLang="en-US" dirty="0" smtClean="0">
                <a:solidFill>
                  <a:srgbClr val="FF0000"/>
                </a:solidFill>
              </a:rPr>
              <a:t>非浈江</a:t>
            </a:r>
            <a:r>
              <a:rPr lang="zh-CN" altLang="en-US" dirty="0">
                <a:solidFill>
                  <a:srgbClr val="FF0000"/>
                </a:solidFill>
              </a:rPr>
              <a:t>城区户籍</a:t>
            </a:r>
            <a:r>
              <a:rPr lang="zh-CN" altLang="en-US" dirty="0">
                <a:solidFill>
                  <a:srgbClr val="00B0F0"/>
                </a:solidFill>
              </a:rPr>
              <a:t>的适龄儿童需准备以下证件：</a:t>
            </a: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11" name="内容占位符 5"/>
          <p:cNvSpPr>
            <a:spLocks noGrp="1"/>
          </p:cNvSpPr>
          <p:nvPr/>
        </p:nvSpPr>
        <p:spPr>
          <a:xfrm>
            <a:off x="2113280" y="3664585"/>
            <a:ext cx="7502525" cy="1224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2000" b="1" dirty="0" err="1">
                <a:solidFill>
                  <a:srgbClr val="00B0F0"/>
                </a:solidFill>
              </a:rPr>
              <a:t>户口本、儿童出生证</a:t>
            </a:r>
            <a:r>
              <a:rPr lang="zh-CN" altLang="en-US" sz="2000" b="1" dirty="0">
                <a:solidFill>
                  <a:srgbClr val="00B0F0"/>
                </a:solidFill>
              </a:rPr>
              <a:t>、</a:t>
            </a:r>
            <a:r>
              <a:rPr lang="en-US" altLang="zh-CN" sz="2000" b="1" dirty="0" err="1">
                <a:solidFill>
                  <a:srgbClr val="00B0F0"/>
                </a:solidFill>
              </a:rPr>
              <a:t>固定住所证明</a:t>
            </a:r>
            <a:r>
              <a:rPr lang="zh-CN" altLang="en-US" sz="2000" b="1" dirty="0">
                <a:solidFill>
                  <a:srgbClr val="00B0F0"/>
                </a:solidFill>
              </a:rPr>
              <a:t>、工作证明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00B0F0"/>
                </a:solidFill>
              </a:rPr>
              <a:t>非韶关户籍的还需要提供《居住证》</a:t>
            </a: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sz="2000" b="1" dirty="0">
              <a:solidFill>
                <a:srgbClr val="00B0F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12" name="内容占位符 5"/>
          <p:cNvSpPr>
            <a:spLocks noGrp="1"/>
          </p:cNvSpPr>
          <p:nvPr/>
        </p:nvSpPr>
        <p:spPr>
          <a:xfrm>
            <a:off x="1453503" y="4839988"/>
            <a:ext cx="6521450" cy="672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/>
              <a:t>  </a:t>
            </a:r>
            <a:r>
              <a:rPr lang="zh-CN" altLang="en-US" dirty="0">
                <a:solidFill>
                  <a:srgbClr val="FF0000"/>
                </a:solidFill>
              </a:rPr>
              <a:t>备注：以《</a:t>
            </a:r>
            <a:r>
              <a:rPr lang="zh-CN" altLang="en-US" dirty="0" smtClean="0">
                <a:solidFill>
                  <a:srgbClr val="FF0000"/>
                </a:solidFill>
              </a:rPr>
              <a:t>20</a:t>
            </a:r>
            <a:r>
              <a:rPr lang="en-US" dirty="0" smtClean="0">
                <a:solidFill>
                  <a:srgbClr val="FF0000"/>
                </a:solidFill>
              </a:rPr>
              <a:t>23</a:t>
            </a:r>
            <a:r>
              <a:rPr lang="zh-CN" altLang="en-US" dirty="0" smtClean="0">
                <a:solidFill>
                  <a:srgbClr val="FF0000"/>
                </a:solidFill>
              </a:rPr>
              <a:t>年浈江区</a:t>
            </a:r>
            <a:r>
              <a:rPr lang="zh-CN" altLang="en-US" dirty="0">
                <a:solidFill>
                  <a:srgbClr val="FF0000"/>
                </a:solidFill>
              </a:rPr>
              <a:t>幼儿园新生报名须知》为准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</a:rPr>
              <a:t>第二步 进入报名平台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00" y="1573530"/>
            <a:ext cx="10020300" cy="4058285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B0F0"/>
                </a:solidFill>
              </a:rPr>
              <a:t>  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1.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网址</a:t>
            </a:r>
            <a:r>
              <a:rPr lang="zh-CN" altLang="en-US" b="1" dirty="0" smtClean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：</a:t>
            </a:r>
            <a:r>
              <a:rPr lang="en-US" altLang="zh-CN" b="1" smtClean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https://rxbm.sgzj.gov.cn/yebm_zj/login</a:t>
            </a:r>
            <a:r>
              <a:rPr lang="en-US" altLang="zh-CN" b="1" dirty="0" smtClean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</a:t>
            </a:r>
            <a:endParaRPr lang="zh-CN" altLang="en-US" sz="4000" b="1" dirty="0">
              <a:solidFill>
                <a:srgbClr val="00B0F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2.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手机扫一扫下面二维码 登</a:t>
            </a:r>
            <a:r>
              <a:rPr lang="zh-CN" altLang="en-US" b="1" dirty="0" smtClean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陆</a:t>
            </a:r>
            <a:endParaRPr lang="en-US" altLang="zh-CN" b="1" dirty="0" smtClean="0">
              <a:solidFill>
                <a:srgbClr val="00B0F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dirty="0" smtClean="0"/>
          </a:p>
          <a:p>
            <a:pPr marL="0" indent="0">
              <a:lnSpc>
                <a:spcPct val="150000"/>
              </a:lnSpc>
              <a:buNone/>
            </a:pPr>
            <a:endParaRPr lang="zh-CN" altLang="en-US" dirty="0" smtClean="0"/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dirty="0">
              <a:solidFill>
                <a:srgbClr val="00B0F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026" name="Picture 2" descr="C:\Users\Administrator\Downloads\1_906017202_171_85_3_687248259_37dda5d15ce62f88383f9f78dac717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1509" y="2550993"/>
            <a:ext cx="3953301" cy="3953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083" y="697230"/>
            <a:ext cx="47148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3440" y="0"/>
            <a:ext cx="10515600" cy="85407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00CCFF"/>
                </a:solidFill>
                <a:sym typeface="+mn-ea"/>
              </a:rPr>
              <a:t>第三步 注册帐号</a:t>
            </a:r>
            <a:endParaRPr lang="zh-CN" altLang="en-US" dirty="0">
              <a:solidFill>
                <a:srgbClr val="00CCFF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3782060" y="4275455"/>
            <a:ext cx="275590" cy="48514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57340" y="264160"/>
            <a:ext cx="4211320" cy="4351655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5019040" y="4169411"/>
            <a:ext cx="2296160" cy="21971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60640" y="4036695"/>
            <a:ext cx="1968500" cy="3517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96390" y="4775835"/>
            <a:ext cx="1008634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  </a:t>
            </a:r>
            <a:r>
              <a:rPr lang="en-US" altLang="zh-CN" sz="20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</a:t>
            </a:r>
            <a:r>
              <a:rPr lang="zh-CN" altLang="en-US" sz="22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输入儿童的身份证号（号码尾数若是字母，请输入英文大写字母），儿童姓名，须和户口本上登记页中姓名栏的一致，请仔细核对，注册后不可更改。联系手机号，请保留到入学后。获取短信验证码，设置登陆密码（不少于六位）。没身份证号的儿童，请电话联系教育局</a:t>
            </a:r>
            <a:r>
              <a:rPr lang="zh-CN" altLang="en-US" sz="2200" b="1" dirty="0" smtClean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，</a:t>
            </a:r>
            <a:r>
              <a:rPr lang="en-US" altLang="zh-CN" sz="2200" b="1" dirty="0" smtClean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0751-8897019 </a:t>
            </a:r>
            <a:r>
              <a:rPr lang="zh-CN" altLang="en-US" sz="2200" b="1" dirty="0" smtClean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。</a:t>
            </a:r>
            <a:endParaRPr lang="zh-CN" altLang="en-US" sz="2200" b="1" dirty="0">
              <a:solidFill>
                <a:srgbClr val="00B0F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</a:rPr>
              <a:t>第四步 填写信息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885" y="1957070"/>
            <a:ext cx="3095625" cy="4747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885" y="1035050"/>
            <a:ext cx="36334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儿童个人基础信息：按户口薄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登记的儿童信息，进行选择填入。</a:t>
            </a:r>
            <a:endParaRPr lang="zh-CN" altLang="en-US" b="1" dirty="0">
              <a:solidFill>
                <a:srgbClr val="00B0F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415" y="887730"/>
            <a:ext cx="69532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8740"/>
            <a:ext cx="10515600" cy="854075"/>
          </a:xfrm>
        </p:spPr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第四步 填写信息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170" y="1397000"/>
            <a:ext cx="3917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 </a:t>
            </a:r>
            <a:r>
              <a:rPr lang="en-US" altLang="zh-CN" sz="28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 </a:t>
            </a:r>
            <a:endParaRPr lang="zh-CN" altLang="en-US" sz="2800" b="1" dirty="0">
              <a:solidFill>
                <a:srgbClr val="00B0F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6" name="图片 5" descr="填写样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3015" y="661035"/>
            <a:ext cx="10928985" cy="61969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第四步 填写信息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11975" y="1691005"/>
            <a:ext cx="46678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    </a:t>
            </a:r>
            <a:r>
              <a:rPr lang="zh-CN" altLang="en-US" sz="2400" b="1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</a:rPr>
              <a:t>儿童监护人一信息：按出生证、户口薄、结婚证等法定证件登记的信息，填入相应的栏目。未成年人的法定监护人一般情况是指父母。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340" y="993140"/>
            <a:ext cx="5613400" cy="57270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</a:rPr>
              <a:t>第五步 上传材料照片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08700" y="4318000"/>
            <a:ext cx="4488815" cy="102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上图为出生证样例。出生证是指适龄儿童的出生医学证明。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2875" y="1348740"/>
            <a:ext cx="3614420" cy="3766185"/>
          </a:xfrm>
          <a:prstGeom prst="rect">
            <a:avLst/>
          </a:prstGeom>
        </p:spPr>
      </p:pic>
      <p:pic>
        <p:nvPicPr>
          <p:cNvPr id="4" name="图片 3" descr="扫描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1075" y="1406525"/>
            <a:ext cx="4370070" cy="2911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sym typeface="+mn-ea"/>
              </a:rPr>
              <a:t>第五步 上传材料照片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4610" y="1480820"/>
            <a:ext cx="4171315" cy="42379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64985" y="5479415"/>
            <a:ext cx="4488815" cy="520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上图为户口薄第一页样例。</a:t>
            </a:r>
          </a:p>
        </p:txBody>
      </p:sp>
      <p:pic>
        <p:nvPicPr>
          <p:cNvPr id="5" name="图片 4" descr="扫描100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54240" y="1480820"/>
            <a:ext cx="2729865" cy="40227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SLIDE_MODEL_TYPE" val="cover"/>
</p:tagLst>
</file>

<file path=ppt/theme/theme1.xml><?xml version="1.0" encoding="utf-8"?>
<a:theme xmlns:a="http://schemas.openxmlformats.org/drawingml/2006/main" name="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645</Words>
  <Application>Microsoft Office PowerPoint</Application>
  <PresentationFormat>自定义</PresentationFormat>
  <Paragraphs>36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A000120140530A99PPBG</vt:lpstr>
      <vt:lpstr>浈江区幼儿园新生 入学网上报名系统 使用指引</vt:lpstr>
      <vt:lpstr>第一步 资料准备 </vt:lpstr>
      <vt:lpstr>第二步 进入报名平台 </vt:lpstr>
      <vt:lpstr>第三步 注册帐号</vt:lpstr>
      <vt:lpstr>第四步 填写信息</vt:lpstr>
      <vt:lpstr>第四步 填写信息</vt:lpstr>
      <vt:lpstr>第四步 填写信息</vt:lpstr>
      <vt:lpstr>第五步 上传材料照片</vt:lpstr>
      <vt:lpstr>第五步 上传材料照片</vt:lpstr>
      <vt:lpstr>第五步 上传材料照片</vt:lpstr>
      <vt:lpstr>第五步 上传材料照片</vt:lpstr>
      <vt:lpstr>第五步 上传材料照片</vt:lpstr>
      <vt:lpstr>第五步 上传材料照片</vt:lpstr>
      <vt:lpstr>第五步 上传材料照片（可以跳过，不影响报名）</vt:lpstr>
      <vt:lpstr>幻灯片 15</vt:lpstr>
      <vt:lpstr>幻灯片 16</vt:lpstr>
      <vt:lpstr>谢    谢 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 Jian bin</dc:creator>
  <cp:lastModifiedBy>Administrator</cp:lastModifiedBy>
  <cp:revision>71</cp:revision>
  <dcterms:created xsi:type="dcterms:W3CDTF">2016-12-19T07:40:00Z</dcterms:created>
  <dcterms:modified xsi:type="dcterms:W3CDTF">2023-05-27T08:21:07Z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CD479E0B8D9541E894FA3DAB5DDBAD61</vt:lpwstr>
  </property>
</Properties>
</file>